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346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66" r:id="rId22"/>
    <p:sldId id="36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D01CF-4523-4D6D-9B3B-CBF8268D4FA2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06539-E523-476D-868D-03764BEC5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516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FB319-1A40-44BA-B7BB-D2F52DAC04C2}" type="datetime1">
              <a:rPr lang="ru-RU" smtClean="0"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D831-E3C1-4911-8C60-310396134F3D}" type="datetime1">
              <a:rPr lang="ru-RU" smtClean="0"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1455-4950-4A96-8AD9-AD1B4561C087}" type="datetime1">
              <a:rPr lang="ru-RU" smtClean="0"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5C2E-B619-4AD2-A9D6-0211990925DB}" type="datetime1">
              <a:rPr lang="ru-RU" smtClean="0"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1291A-02CF-4228-9A2B-82A5F376E4E1}" type="datetime1">
              <a:rPr lang="ru-RU" smtClean="0"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ABBAF-2D2C-4F62-ADD4-78F863F154CD}" type="datetime1">
              <a:rPr lang="ru-RU" smtClean="0"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C3E06-94A7-4524-B49C-2DF295F0AC0D}" type="datetime1">
              <a:rPr lang="ru-RU" smtClean="0"/>
              <a:t>10.05.2018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16A4-4E30-47EA-B0BA-ACB8620182C3}" type="datetime1">
              <a:rPr lang="ru-RU" smtClean="0"/>
              <a:t>10.05.2018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5372-8819-412F-B8EE-BCF2CA7F2453}" type="datetime1">
              <a:rPr lang="ru-RU" smtClean="0"/>
              <a:t>10.05.2018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853C-7189-48B0-966F-8B6F411EF285}" type="datetime1">
              <a:rPr lang="ru-RU" smtClean="0"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4538-805A-4EBB-9AA8-9FA90C5D4CD9}" type="datetime1">
              <a:rPr lang="ru-RU" smtClean="0"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9AE4B-1510-4C09-9741-DD3A55372060}" type="datetime1">
              <a:rPr lang="ru-RU" smtClean="0"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Инженерно-технические методы защиты </a:t>
            </a:r>
            <a:r>
              <a:rPr lang="ru-RU" dirty="0" smtClean="0"/>
              <a:t>информации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Угрозы информационной безопасности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869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Внедрение </a:t>
            </a:r>
            <a:r>
              <a:rPr lang="ru-RU" sz="2300" dirty="0"/>
              <a:t>агентов в число персонала системы (в том числе, возможно, и в административную группу, отвечающую за безопасность).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Вербовка </a:t>
            </a:r>
            <a:r>
              <a:rPr lang="ru-RU" sz="2300" dirty="0"/>
              <a:t>(путем подкупа, шантажа и т.п.) персонала или отдельных пользователей, имеющих определенные полномочия.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Применение </a:t>
            </a:r>
            <a:r>
              <a:rPr lang="ru-RU" sz="2300" dirty="0"/>
              <a:t>подслушивающих устройств, дистанционная фото и видеосъемка и т.п..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Перехват </a:t>
            </a:r>
            <a:r>
              <a:rPr lang="ru-RU" sz="2300" dirty="0"/>
              <a:t>побочных электромагнитных, акустических и других излучений устройств и линий связи, а также наводок активных излучений на вспомогательные технические средства, непосредственно не участвующие в обработке информации (телефонные линии, сети питания, отопления и т.п</a:t>
            </a:r>
            <a:r>
              <a:rPr lang="ru-RU" sz="2300" dirty="0" smtClean="0"/>
              <a:t>.).</a:t>
            </a:r>
            <a:endParaRPr lang="ru-RU" sz="23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123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Перехват </a:t>
            </a:r>
            <a:r>
              <a:rPr lang="ru-RU" sz="2300" dirty="0"/>
              <a:t>данных, передаваемых по каналам связи, и их анализ с целью выяснения протоколов обмена, правил вхождения в связь и авторизации пользователя и последующих попыток их имитации для проникновения в систему.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Хищение </a:t>
            </a:r>
            <a:r>
              <a:rPr lang="ru-RU" sz="2300" dirty="0"/>
              <a:t>носителей информации (магнитных дисков, лент, микросхем памяти, запоминающих устройств и целых ПЭВМ).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Несанкционированное </a:t>
            </a:r>
            <a:r>
              <a:rPr lang="ru-RU" sz="2300" dirty="0"/>
              <a:t>копирование носителей информации.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Хищение </a:t>
            </a:r>
            <a:r>
              <a:rPr lang="ru-RU" sz="2300" dirty="0"/>
              <a:t>производственных отходов (распечаток, записей, списанных носителей информации и т.п.).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Чтение </a:t>
            </a:r>
            <a:r>
              <a:rPr lang="ru-RU" sz="2300" dirty="0"/>
              <a:t>остаточной информации из оперативной памяти и с внешних запоминающих устройств</a:t>
            </a:r>
            <a:r>
              <a:rPr lang="ru-RU" sz="2300" dirty="0" smtClean="0"/>
              <a:t>.</a:t>
            </a:r>
            <a:endParaRPr lang="ru-RU" sz="23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287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Чтение </a:t>
            </a:r>
            <a:r>
              <a:rPr lang="ru-RU" sz="2300" dirty="0"/>
              <a:t>информации из областей оперативной памяти, используемых операционной системой (в том числе подсистемой защиты) или другими пользователями, в асинхронном режиме используя недостатки </a:t>
            </a:r>
            <a:r>
              <a:rPr lang="ru-RU" sz="2300" dirty="0" err="1"/>
              <a:t>мультизадачных</a:t>
            </a:r>
            <a:r>
              <a:rPr lang="ru-RU" sz="2300" dirty="0"/>
              <a:t> операционных систем и систем программирования.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Незаконное </a:t>
            </a:r>
            <a:r>
              <a:rPr lang="ru-RU" sz="2300" dirty="0"/>
              <a:t>получение паролей и других реквизитов разграничения доступа (агентурным путем, используя халатность пользователей, путем подбора, путем имитации интерфейса системы и т.д.) с последующей маскировкой под зарегистрированного пользователя («маскарад»).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Несанкционированное </a:t>
            </a:r>
            <a:r>
              <a:rPr lang="ru-RU" sz="2300" dirty="0"/>
              <a:t>использование терминалов пользователей, имеющих уникальные физические характеристики, такие как номер рабочей станции в сети, физический адрес, адрес в системе связи, аппаратный блок кодирования и т.п</a:t>
            </a:r>
            <a:r>
              <a:rPr lang="ru-RU" sz="2300" dirty="0" smtClean="0"/>
              <a:t>.</a:t>
            </a:r>
            <a:endParaRPr lang="ru-RU" sz="23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012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Вскрытие </a:t>
            </a:r>
            <a:r>
              <a:rPr lang="ru-RU" sz="2300" dirty="0"/>
              <a:t>шифров криптозащиты информации.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Внедрение </a:t>
            </a:r>
            <a:r>
              <a:rPr lang="ru-RU" sz="2300" dirty="0"/>
              <a:t>аппаратных спец вложений, программных закладок и вирусов, т.е. таких участков программ, которые не нужны для осуществления заявленных функций, но позволяющих преодолевать систему защиты, скрытно и незаконно осуществлять доступ к системным ресурсам с целью регистрации и передачи критической информации или дезорганизации функционирования системы.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Незаконное </a:t>
            </a:r>
            <a:r>
              <a:rPr lang="ru-RU" sz="2300" dirty="0"/>
              <a:t>подключение к линиям связи с целью работы «между строк», с использованием пауз в действиях законного пользователя от его имени с последующим вводом ложных сообщений или модификацией передаваемых сообщений</a:t>
            </a:r>
            <a:r>
              <a:rPr lang="ru-RU" sz="2300" dirty="0" smtClean="0"/>
              <a:t>.</a:t>
            </a:r>
            <a:endParaRPr lang="ru-RU" sz="23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017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Незаконное </a:t>
            </a:r>
            <a:r>
              <a:rPr lang="ru-RU" sz="2300" dirty="0"/>
              <a:t>подключение к линиям связи с целью прямой подмены законного пользователя путем его физического отключения после входа в систему и успешной аутентификации с последующим вводом дезинформации и навязыванием ложных сообщений.</a:t>
            </a:r>
          </a:p>
          <a:p>
            <a:r>
              <a:rPr lang="ru-RU" sz="2300" dirty="0"/>
              <a:t>Чаще всего для достижения поставленной цели злоумышленник использует не один, а некоторую совокупность из перечисленных выше путей.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877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Модель нарушителя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300" dirty="0"/>
              <a:t>Нарушитель - это лицо, которое предприняло попытку выполнения запрещенных операций (действий) по ошибке, незнанию или осознанно со злым умыслом </a:t>
            </a:r>
            <a:r>
              <a:rPr lang="ru-RU" sz="2300" dirty="0" smtClean="0"/>
              <a:t>или </a:t>
            </a:r>
            <a:r>
              <a:rPr lang="ru-RU" sz="2300" dirty="0"/>
              <a:t>без такового </a:t>
            </a:r>
            <a:r>
              <a:rPr lang="ru-RU" sz="2300" dirty="0" smtClean="0"/>
              <a:t>и </a:t>
            </a:r>
            <a:r>
              <a:rPr lang="ru-RU" sz="2300" dirty="0"/>
              <a:t>использующее для этого различные возможности, методы и средства.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z="1500" smtClean="0">
                <a:solidFill>
                  <a:schemeClr val="tx1"/>
                </a:solidFill>
              </a:rPr>
              <a:t>15</a:t>
            </a:fld>
            <a:endParaRPr lang="ru-RU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719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/>
              <a:t>Внутренние нарушители:</a:t>
            </a:r>
            <a:endParaRPr lang="ru-RU" sz="23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Непосредственные </a:t>
            </a:r>
            <a:r>
              <a:rPr lang="ru-RU" sz="2300" dirty="0"/>
              <a:t>пользователи и операторы информационной системы, в том числе руководители различных уровней.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Администраторы </a:t>
            </a:r>
            <a:r>
              <a:rPr lang="ru-RU" sz="2300" dirty="0"/>
              <a:t>ЛВС и информационной безопасности.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Программисты</a:t>
            </a:r>
            <a:r>
              <a:rPr lang="ru-RU" sz="2300" dirty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Технический </a:t>
            </a:r>
            <a:r>
              <a:rPr lang="ru-RU" sz="2300" dirty="0"/>
              <a:t>персонал по обслуживанию зданий и вычислительной техники, от уборщицы до ремонтной бригады.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Вспомогательный </a:t>
            </a:r>
            <a:r>
              <a:rPr lang="ru-RU" sz="2300" dirty="0"/>
              <a:t>персонал и временные работники.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Специально </a:t>
            </a:r>
            <a:r>
              <a:rPr lang="ru-RU" sz="2300" dirty="0"/>
              <a:t>внедренные агенты.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543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/>
              <a:t>Причины неправомерных действий:</a:t>
            </a:r>
            <a:endParaRPr lang="ru-RU" sz="23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/>
              <a:t>Безответственность </a:t>
            </a:r>
            <a:r>
              <a:rPr lang="ru-RU" sz="2300" dirty="0"/>
              <a:t>персонала.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/>
              <a:t>Ошибки </a:t>
            </a:r>
            <a:r>
              <a:rPr lang="ru-RU" sz="2300" dirty="0"/>
              <a:t>пользователей и администраторов.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/>
              <a:t>Корыстные </a:t>
            </a:r>
            <a:r>
              <a:rPr lang="ru-RU" sz="2300" dirty="0"/>
              <a:t>интересы пользователей системы.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/>
              <a:t>Недостатки </a:t>
            </a:r>
            <a:r>
              <a:rPr lang="ru-RU" sz="2300" dirty="0"/>
              <a:t>используемых информационных технологий</a:t>
            </a:r>
            <a:r>
              <a:rPr lang="ru-RU" sz="23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300" dirty="0"/>
          </a:p>
          <a:p>
            <a:r>
              <a:rPr lang="ru-RU" sz="2300" dirty="0"/>
              <a:t>Для предотвращения нарушений необходимо проводить специальную подготовку персонала, поддерживать здоровый рабочий климат в коллективе, проводить тщательный отбор нанимаемых сотрудников, своевременно обнаруживать злоумышленников.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274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/>
              <a:t>Внешние нарушители:</a:t>
            </a:r>
            <a:endParaRPr lang="ru-RU" sz="23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Приглашенные </a:t>
            </a:r>
            <a:r>
              <a:rPr lang="ru-RU" sz="2300" dirty="0"/>
              <a:t>посетители.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Представители </a:t>
            </a:r>
            <a:r>
              <a:rPr lang="ru-RU" sz="2300" dirty="0"/>
              <a:t>конкурирующих организаций.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Сотрудники </a:t>
            </a:r>
            <a:r>
              <a:rPr lang="ru-RU" sz="2300" dirty="0"/>
              <a:t>органов ведомственного надзора и управления.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Нарушители </a:t>
            </a:r>
            <a:r>
              <a:rPr lang="ru-RU" sz="2300" dirty="0"/>
              <a:t>пропускного режима.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Наблюдатели </a:t>
            </a:r>
            <a:r>
              <a:rPr lang="ru-RU" sz="2300" dirty="0"/>
              <a:t>за пределами охраняемой территории.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Криминальные </a:t>
            </a:r>
            <a:r>
              <a:rPr lang="ru-RU" sz="2300" dirty="0"/>
              <a:t>структуры.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Недобросовестные </a:t>
            </a:r>
            <a:r>
              <a:rPr lang="ru-RU" sz="2300" dirty="0"/>
              <a:t>партнеры.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839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/>
              <a:t>К</a:t>
            </a:r>
            <a:r>
              <a:rPr lang="ru-RU" sz="2300" dirty="0" smtClean="0"/>
              <a:t>лассификация </a:t>
            </a:r>
            <a:r>
              <a:rPr lang="ru-RU" sz="2300" dirty="0"/>
              <a:t>нарушителей по используемым методам и средствам: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Сбор </a:t>
            </a:r>
            <a:r>
              <a:rPr lang="ru-RU" sz="2300" dirty="0"/>
              <a:t>информации и данных.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Пассивные </a:t>
            </a:r>
            <a:r>
              <a:rPr lang="ru-RU" sz="2300" dirty="0"/>
              <a:t>средства перехвата.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Использование </a:t>
            </a:r>
            <a:r>
              <a:rPr lang="ru-RU" sz="2300" dirty="0"/>
              <a:t>средств, входящих в информационную систему или систему ее защиты, и их недостатки.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Активное </a:t>
            </a:r>
            <a:r>
              <a:rPr lang="ru-RU" sz="2300" dirty="0"/>
              <a:t>отслеживание модификаций существующих средств обработки информации, подключение новых средств, использование специализированных утилит, внедрение программных закладок и «черных ходов» в систему, подключение к каналам передачи данных.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975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/>
              <a:t>Угроза информационной безопасности — совокупность условий и факторов, создающих опасность </a:t>
            </a:r>
            <a:r>
              <a:rPr lang="ru-RU" sz="2300" dirty="0" smtClean="0"/>
              <a:t>нарушения информационной безопасности.</a:t>
            </a:r>
            <a:r>
              <a:rPr lang="ru-RU" sz="2300" dirty="0"/>
              <a:t> </a:t>
            </a:r>
          </a:p>
          <a:p>
            <a:r>
              <a:rPr lang="ru-RU" sz="2300" dirty="0"/>
              <a:t>Под угрозой (в общем) понимается потенциально возможное событие, действие (воздействие), процесс или явление, которые могут привести к нанесению ущерба чьим-либо интересам.</a:t>
            </a:r>
          </a:p>
          <a:p>
            <a:pPr indent="360000" algn="just">
              <a:spcBef>
                <a:spcPts val="1200"/>
              </a:spcBef>
            </a:pPr>
            <a:endParaRPr lang="en-US" sz="2300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210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/>
              <a:t>По уровню знаний нарушителя об организации информационной структуры можно выделить следующие категории: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Типовые </a:t>
            </a:r>
            <a:r>
              <a:rPr lang="ru-RU" sz="2300" dirty="0"/>
              <a:t>знания о методах построения вычислительных систем, сетевых протоколов, использование стандартного набора программ.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Высокий </a:t>
            </a:r>
            <a:r>
              <a:rPr lang="ru-RU" sz="2300" dirty="0"/>
              <a:t>уровень знаний сетевых технологий, опыт работы со специализированными программными продуктами и утилитами.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Высокие </a:t>
            </a:r>
            <a:r>
              <a:rPr lang="ru-RU" sz="2300" dirty="0"/>
              <a:t>знания в области программирования, системного проектирования и эксплуатации вычислительных систем.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Обладание </a:t>
            </a:r>
            <a:r>
              <a:rPr lang="ru-RU" sz="2300" dirty="0"/>
              <a:t>сведениями о средствах и механизмах защиты атакуемой системы.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Нарушитель </a:t>
            </a:r>
            <a:r>
              <a:rPr lang="ru-RU" sz="2300" dirty="0"/>
              <a:t>являлся разработчиком или принимал участие в реализации системы обеспечения информационной безопасности</a:t>
            </a:r>
            <a:r>
              <a:rPr lang="ru-RU" sz="2300" dirty="0" smtClean="0"/>
              <a:t>.</a:t>
            </a:r>
            <a:endParaRPr lang="ru-RU" sz="23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4472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/>
              <a:t>По </a:t>
            </a:r>
            <a:r>
              <a:rPr lang="ru-RU" sz="2300" dirty="0"/>
              <a:t>времени информационного воздействия нарушитель может действовать: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В </a:t>
            </a:r>
            <a:r>
              <a:rPr lang="ru-RU" sz="2300" dirty="0"/>
              <a:t>момент обработки информации.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В </a:t>
            </a:r>
            <a:r>
              <a:rPr lang="ru-RU" sz="2300" dirty="0"/>
              <a:t>момент передачи данных.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В </a:t>
            </a:r>
            <a:r>
              <a:rPr lang="ru-RU" sz="2300" dirty="0"/>
              <a:t>процессе хранения данных (учитывая рабочее и нерабочее состояния системы).</a:t>
            </a:r>
          </a:p>
          <a:p>
            <a:r>
              <a:rPr lang="ru-RU" sz="2300" dirty="0"/>
              <a:t>По месту осуществления воздействия: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Удаленно </a:t>
            </a:r>
            <a:r>
              <a:rPr lang="ru-RU" sz="2300" dirty="0"/>
              <a:t>с использованием перехвата информации, передающейся по каналам передачи данных, или без ее использования.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Доступ </a:t>
            </a:r>
            <a:r>
              <a:rPr lang="ru-RU" sz="2300" dirty="0"/>
              <a:t>на охраняемую территорию.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Непосредственный </a:t>
            </a:r>
            <a:r>
              <a:rPr lang="ru-RU" sz="2300" dirty="0"/>
              <a:t>физический контакт с вычислительной техникой, при этом можно </a:t>
            </a:r>
            <a:r>
              <a:rPr lang="ru-RU" sz="2300" dirty="0" smtClean="0"/>
              <a:t>выделить.</a:t>
            </a:r>
            <a:endParaRPr lang="ru-RU" sz="23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020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/>
              <a:t>П</a:t>
            </a:r>
            <a:r>
              <a:rPr lang="ru-RU" sz="2300" dirty="0"/>
              <a:t>о частоте </a:t>
            </a:r>
            <a:r>
              <a:rPr lang="ru-RU" sz="2300" dirty="0"/>
              <a:t>проявления угрозы безопасности можно расставить так:</a:t>
            </a:r>
          </a:p>
          <a:p>
            <a:r>
              <a:rPr lang="ru-RU" sz="2300" dirty="0"/>
              <a:t>1. Кража (копирование) данных или программного обеспечения.</a:t>
            </a:r>
          </a:p>
          <a:p>
            <a:r>
              <a:rPr lang="ru-RU" sz="2300" dirty="0"/>
              <a:t>2. Подмена (несанкционированный ввод) информации.</a:t>
            </a:r>
          </a:p>
          <a:p>
            <a:r>
              <a:rPr lang="ru-RU" sz="2300" dirty="0"/>
              <a:t>3. Уничтожение (разрушение) данных на носителях информации.</a:t>
            </a:r>
          </a:p>
          <a:p>
            <a:r>
              <a:rPr lang="ru-RU" sz="2300" dirty="0"/>
              <a:t>4. Нарушение нормальной работы (прерывание) в результате вирусных атак.</a:t>
            </a:r>
          </a:p>
          <a:p>
            <a:r>
              <a:rPr lang="ru-RU" sz="2300" dirty="0"/>
              <a:t>5. Модификация (изменение) данных на носителях информации.</a:t>
            </a:r>
          </a:p>
          <a:p>
            <a:r>
              <a:rPr lang="ru-RU" sz="2300" dirty="0"/>
              <a:t>6. Перехват (несанкционированный съем) информации.</a:t>
            </a:r>
          </a:p>
          <a:p>
            <a:r>
              <a:rPr lang="ru-RU" sz="2300" dirty="0"/>
              <a:t>7. Кража (несанкционированное копирование) ресурсов.</a:t>
            </a:r>
          </a:p>
          <a:p>
            <a:r>
              <a:rPr lang="ru-RU" sz="2300" dirty="0"/>
              <a:t>8. Нарушение нормальной работы (перегрузка) каналов связи.</a:t>
            </a:r>
          </a:p>
          <a:p>
            <a:r>
              <a:rPr lang="ru-RU" sz="2300" dirty="0"/>
              <a:t>9. Непредсказуемые потери.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084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/>
              <a:t>Основные типы угроз информационной </a:t>
            </a:r>
            <a:r>
              <a:rPr lang="ru-RU" sz="2300" dirty="0" smtClean="0"/>
              <a:t>безопасности: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Угрозы </a:t>
            </a:r>
            <a:r>
              <a:rPr lang="ru-RU" sz="2300" dirty="0"/>
              <a:t>конфиденциальности – несанкционированный доступ к </a:t>
            </a:r>
            <a:r>
              <a:rPr lang="ru-RU" sz="2300" dirty="0" smtClean="0"/>
              <a:t>данным.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Угрозы </a:t>
            </a:r>
            <a:r>
              <a:rPr lang="ru-RU" sz="2300" dirty="0"/>
              <a:t>целостности – несанкционированная модификация, дополнение или уничтожение </a:t>
            </a:r>
            <a:r>
              <a:rPr lang="ru-RU" sz="2300" dirty="0" smtClean="0"/>
              <a:t>данных.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Угрозы </a:t>
            </a:r>
            <a:r>
              <a:rPr lang="ru-RU" sz="2300" dirty="0"/>
              <a:t>доступности – ограничение или блокирование доступа к </a:t>
            </a:r>
            <a:r>
              <a:rPr lang="ru-RU" sz="2300" dirty="0" smtClean="0"/>
              <a:t>данным.</a:t>
            </a:r>
            <a:endParaRPr lang="en-US" sz="23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896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/>
              <a:t>Компоненты на которые угрозы </a:t>
            </a:r>
            <a:r>
              <a:rPr lang="ru-RU" sz="2300" dirty="0" smtClean="0"/>
              <a:t>нацелены: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Данные.</a:t>
            </a:r>
            <a:endParaRPr lang="ru-RU" sz="23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Программы.</a:t>
            </a:r>
            <a:endParaRPr lang="ru-RU" sz="23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Аппаратура.</a:t>
            </a:r>
            <a:endParaRPr lang="ru-RU" sz="23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Поддерживающая инфраструктура.</a:t>
            </a:r>
            <a:endParaRPr lang="ru-RU" sz="2300" dirty="0"/>
          </a:p>
          <a:p>
            <a:r>
              <a:rPr lang="ru-RU" sz="2300" dirty="0"/>
              <a:t>По способу </a:t>
            </a:r>
            <a:r>
              <a:rPr lang="ru-RU" sz="2300" dirty="0" smtClean="0"/>
              <a:t>осуществления: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Случайные.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Преднамеренные.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Природный характер.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Техногенный характер.</a:t>
            </a:r>
            <a:endParaRPr lang="ru-RU" sz="2300" dirty="0"/>
          </a:p>
          <a:p>
            <a:r>
              <a:rPr lang="ru-RU" sz="2300" dirty="0"/>
              <a:t>По расположению источника угрозы </a:t>
            </a:r>
            <a:r>
              <a:rPr lang="ru-RU" sz="2300" dirty="0" smtClean="0"/>
              <a:t>бывают: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Внутренние.</a:t>
            </a:r>
            <a:endParaRPr lang="ru-RU" sz="23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Внешние.</a:t>
            </a:r>
            <a:endParaRPr lang="ru-RU" sz="23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226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/>
              <a:t>К основным непреднамеренным искусственным угрозам информационной безопасности относятся действия, совершаемые людьми случайно, по незнанию, невнимательности или халатности, из любопытства, но без злого умысла: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Неумышленные действия, приводящие к частичному или полному отказу системы или разрушению аппаратных, программных, информационных ресурсов системы (неумышленная порча оборудования, удаление, искажение файлов с важной информацией или программ, в том числе системных и т.п.).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Неправомерное отключение оборудования или изменение режимов работы устройств и программ.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Неумышленная порча носителей информации.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97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Запуск </a:t>
            </a:r>
            <a:r>
              <a:rPr lang="ru-RU" sz="2300" dirty="0"/>
              <a:t>технологических программ, способных при некомпетентном использовании вызывать потерю работоспособности системы (зависания или зацикливания) или осуществляющих необратимые изменения в системе (форматирование или реструктуризацию носителей информации, удаление данных и т.п.).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Нелегальное </a:t>
            </a:r>
            <a:r>
              <a:rPr lang="ru-RU" sz="2300" dirty="0"/>
              <a:t>внедрение и использование неучтенных программ (игровых, обучающих, технологических и др., не являющихся необходимыми для выполнения нарушителем своих служебных обязанностей) с последующим необоснованным расходованием ресурсов (загрузка процессора, захват оперативной памяти и памяти на внешних носителях).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Заражение </a:t>
            </a:r>
            <a:r>
              <a:rPr lang="ru-RU" sz="2300" dirty="0"/>
              <a:t>компьютера вирусами</a:t>
            </a:r>
            <a:r>
              <a:rPr lang="ru-RU" sz="2300" dirty="0" smtClean="0"/>
              <a:t>.</a:t>
            </a:r>
            <a:endParaRPr lang="ru-RU" sz="23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169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300" dirty="0"/>
              <a:t>Неосторожные действия, приводящие к разглашению конфиденциальной информации, или делающие ее общедоступной.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Разглашение</a:t>
            </a:r>
            <a:r>
              <a:rPr lang="ru-RU" sz="2300" dirty="0"/>
              <a:t>, передача или утрата атрибутов разграничения доступа (паролей, ключей шифрования, идентификационных карточек, пропусков).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Проектирование </a:t>
            </a:r>
            <a:r>
              <a:rPr lang="ru-RU" sz="2300" dirty="0"/>
              <a:t>архитектуры системы, технологии обработки данных, разработка прикладных программ, с возможностями, представляющими опасность для работоспособности системы и безопасности информации.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Игнорирование </a:t>
            </a:r>
            <a:r>
              <a:rPr lang="ru-RU" sz="2300" dirty="0"/>
              <a:t>организационных ограничений (установленных правил) при работе в системе.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Вход </a:t>
            </a:r>
            <a:r>
              <a:rPr lang="ru-RU" sz="2300" dirty="0"/>
              <a:t>в систему в обход средств защиты (загрузка посторонней операционной системы со сменных магнитных носителей и т.п</a:t>
            </a:r>
            <a:r>
              <a:rPr lang="ru-RU" sz="2300" dirty="0" smtClean="0"/>
              <a:t>.).</a:t>
            </a:r>
            <a:endParaRPr lang="ru-RU" sz="23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389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Некомпетентное </a:t>
            </a:r>
            <a:r>
              <a:rPr lang="ru-RU" sz="2300" dirty="0"/>
              <a:t>использование, настройка или неправомерное отключение средств защиты персоналом службы безопасности.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Пересылка </a:t>
            </a:r>
            <a:r>
              <a:rPr lang="ru-RU" sz="2300" dirty="0"/>
              <a:t>данных по ошибочному адресу абонента (устройства).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Ввод </a:t>
            </a:r>
            <a:r>
              <a:rPr lang="ru-RU" sz="2300" dirty="0"/>
              <a:t>ошибочных данных.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Неумышленное </a:t>
            </a:r>
            <a:r>
              <a:rPr lang="ru-RU" sz="2300" dirty="0"/>
              <a:t>повреждение каналов связи</a:t>
            </a:r>
            <a:r>
              <a:rPr lang="ru-RU" sz="2300" dirty="0" smtClean="0"/>
              <a:t>.</a:t>
            </a:r>
            <a:endParaRPr lang="ru-RU" sz="23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802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4393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/>
              <a:t>К </a:t>
            </a:r>
            <a:r>
              <a:rPr lang="ru-RU" sz="2300" dirty="0"/>
              <a:t>основным преднамеренным искусственным угрозам относятся: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Физическое </a:t>
            </a:r>
            <a:r>
              <a:rPr lang="ru-RU" sz="2300" dirty="0"/>
              <a:t>разрушение системы (путем взрыва, поджога и т.п.) или вывод из строя всех или отдельных наиболее важных компонентов компьютерной системы (устройств, носителей важной системной информации, лиц из числа персонала и т.п.).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Отключение </a:t>
            </a:r>
            <a:r>
              <a:rPr lang="ru-RU" sz="2300" dirty="0"/>
              <a:t>или вывод из строя подсистем обеспечения функционирования вычислительных систем (электропитания, охлаждения и вентиляции, линий связи и др.).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300" dirty="0" smtClean="0"/>
              <a:t>Действия </a:t>
            </a:r>
            <a:r>
              <a:rPr lang="ru-RU" sz="2300" dirty="0"/>
              <a:t>по дезорганизации функционирования системы (изменение режимов работы устройств или программ, забастовка, саботаж персонала, постановка мощных активных радиопомех на частотах работы устройств системы и т.п</a:t>
            </a:r>
            <a:r>
              <a:rPr lang="ru-RU" sz="2300" dirty="0" smtClean="0"/>
              <a:t>.).</a:t>
            </a:r>
            <a:endParaRPr lang="ru-RU" sz="23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0892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1380</TotalTime>
  <Words>1383</Words>
  <Application>Microsoft Office PowerPoint</Application>
  <PresentationFormat>Экран (4:3)</PresentationFormat>
  <Paragraphs>132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Инженерно-технические методы защиты информации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Модель нарушителя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Инженерно-технические методы защиты объектов</dc:title>
  <dc:creator>Ekaterina Gerling</dc:creator>
  <cp:lastModifiedBy>Ekaterina Gerling</cp:lastModifiedBy>
  <cp:revision>43</cp:revision>
  <dcterms:created xsi:type="dcterms:W3CDTF">2017-02-10T17:33:49Z</dcterms:created>
  <dcterms:modified xsi:type="dcterms:W3CDTF">2018-05-11T14:22:43Z</dcterms:modified>
</cp:coreProperties>
</file>